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9"/>
  </p:notesMasterIdLst>
  <p:sldIdLst>
    <p:sldId id="257" r:id="rId2"/>
    <p:sldId id="258" r:id="rId3"/>
    <p:sldId id="260" r:id="rId4"/>
    <p:sldId id="261" r:id="rId5"/>
    <p:sldId id="262" r:id="rId6"/>
    <p:sldId id="268" r:id="rId7"/>
    <p:sldId id="266" r:id="rId8"/>
    <p:sldId id="276" r:id="rId9"/>
    <p:sldId id="267" r:id="rId10"/>
    <p:sldId id="265" r:id="rId11"/>
    <p:sldId id="269" r:id="rId12"/>
    <p:sldId id="270" r:id="rId13"/>
    <p:sldId id="275" r:id="rId14"/>
    <p:sldId id="278" r:id="rId15"/>
    <p:sldId id="277" r:id="rId16"/>
    <p:sldId id="279" r:id="rId17"/>
    <p:sldId id="28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968685-9D44-4D34-9880-18BCF7BE8F62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8A9884-EF47-42CB-85A0-E64A2357E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730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54953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1279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14944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04850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7976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7A2EB2-0090-174C-A81D-C1F739B700D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9696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5527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56672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F3665-5F3B-43EF-9013-F51A52F42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39F966-23E2-47C5-A092-560AF4EC2B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A70A1-2EEF-42C9-A835-069FD2ED7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7A669-F1EE-42D4-A857-4945094BAE00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B53639-74D6-4927-BC06-58CB25D17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4C3DAA-9CC4-4AD8-B188-31921AEE1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CDE99-46A3-4556-BBDF-255F099E4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272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A009D-6BA4-4AFC-87E3-E646A3D99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E5C459-4BB6-47F3-B40B-56E55610A8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EAAD4-769F-45D3-A86D-7AE62DD05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7A669-F1EE-42D4-A857-4945094BAE00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50C4D-8240-4276-B9E5-62A879CC4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770C4-7E5C-47BC-AD15-A80F7E2E9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CDE99-46A3-4556-BBDF-255F099E4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849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975365-69BA-47F2-B365-63137F4F26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8CA350-5305-4FEB-A801-1F5F9BEC24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D0780-E389-4E6E-9CB5-35F041793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7A669-F1EE-42D4-A857-4945094BAE00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1B2CB-344D-4B8D-B633-72586978D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08F1AD-E560-4CEC-8BED-D097308D6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CDE99-46A3-4556-BBDF-255F099E4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3708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17551" y="1898759"/>
            <a:ext cx="12209857" cy="4959229"/>
            <a:chOff x="187960" y="1453515"/>
            <a:chExt cx="3861435" cy="1568450"/>
          </a:xfrm>
        </p:grpSpPr>
        <p:sp>
          <p:nvSpPr>
            <p:cNvPr id="11" name="Google Shape;11;p2"/>
            <p:cNvSpPr/>
            <p:nvPr/>
          </p:nvSpPr>
          <p:spPr>
            <a:xfrm>
              <a:off x="187960" y="1453515"/>
              <a:ext cx="3860800" cy="1568450"/>
            </a:xfrm>
            <a:custGeom>
              <a:avLst/>
              <a:gdLst/>
              <a:ahLst/>
              <a:cxnLst/>
              <a:rect l="l" t="t" r="r" b="b"/>
              <a:pathLst>
                <a:path w="3860800" h="1568450" extrusionOk="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87960" y="2182495"/>
              <a:ext cx="3860800" cy="838200"/>
            </a:xfrm>
            <a:custGeom>
              <a:avLst/>
              <a:gdLst/>
              <a:ahLst/>
              <a:cxnLst/>
              <a:rect l="l" t="t" r="r" b="b"/>
              <a:pathLst>
                <a:path w="3860800" h="838200" extrusionOk="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88595" y="1819275"/>
              <a:ext cx="3860800" cy="1200150"/>
            </a:xfrm>
            <a:custGeom>
              <a:avLst/>
              <a:gdLst/>
              <a:ahLst/>
              <a:cxnLst/>
              <a:rect l="l" t="t" r="r" b="b"/>
              <a:pathLst>
                <a:path w="3860800" h="1200150" extrusionOk="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1379067" y="1233367"/>
            <a:ext cx="9434000" cy="154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496152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34;p5"/>
          <p:cNvGrpSpPr/>
          <p:nvPr/>
        </p:nvGrpSpPr>
        <p:grpSpPr>
          <a:xfrm rot="-5400000" flipH="1">
            <a:off x="7360218" y="2040402"/>
            <a:ext cx="6872324" cy="2791213"/>
            <a:chOff x="187960" y="1453515"/>
            <a:chExt cx="3861435" cy="1568450"/>
          </a:xfrm>
        </p:grpSpPr>
        <p:sp>
          <p:nvSpPr>
            <p:cNvPr id="35" name="Google Shape;35;p5"/>
            <p:cNvSpPr/>
            <p:nvPr/>
          </p:nvSpPr>
          <p:spPr>
            <a:xfrm>
              <a:off x="187960" y="1453515"/>
              <a:ext cx="3860800" cy="1568450"/>
            </a:xfrm>
            <a:custGeom>
              <a:avLst/>
              <a:gdLst/>
              <a:ahLst/>
              <a:cxnLst/>
              <a:rect l="l" t="t" r="r" b="b"/>
              <a:pathLst>
                <a:path w="3860800" h="1568450" extrusionOk="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187960" y="2182495"/>
              <a:ext cx="3860800" cy="838200"/>
            </a:xfrm>
            <a:custGeom>
              <a:avLst/>
              <a:gdLst/>
              <a:ahLst/>
              <a:cxnLst/>
              <a:rect l="l" t="t" r="r" b="b"/>
              <a:pathLst>
                <a:path w="3860800" h="838200" extrusionOk="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7" name="Google Shape;37;p5"/>
            <p:cNvSpPr/>
            <p:nvPr/>
          </p:nvSpPr>
          <p:spPr>
            <a:xfrm>
              <a:off x="188595" y="1819275"/>
              <a:ext cx="3860800" cy="1200150"/>
            </a:xfrm>
            <a:custGeom>
              <a:avLst/>
              <a:gdLst/>
              <a:ahLst/>
              <a:cxnLst/>
              <a:rect l="l" t="t" r="r" b="b"/>
              <a:pathLst>
                <a:path w="3860800" h="1200150" extrusionOk="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983800" y="690033"/>
            <a:ext cx="8046000" cy="992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983800" y="1967600"/>
            <a:ext cx="8046000" cy="40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800"/>
              </a:spcBef>
              <a:spcAft>
                <a:spcPts val="0"/>
              </a:spcAft>
              <a:buSzPts val="2400"/>
              <a:buChar char="◦"/>
              <a:defRPr/>
            </a:lvl1pPr>
            <a:lvl2pPr marL="1219170" lvl="1" indent="-507987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2pPr>
            <a:lvl3pPr marL="1828754" lvl="2" indent="-507987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3pPr>
            <a:lvl4pPr marL="2438339" lvl="3" indent="-507987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4pPr>
            <a:lvl5pPr marL="3047924" lvl="4" indent="-507987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5pPr>
            <a:lvl6pPr marL="3657509" lvl="5" indent="-507987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6pPr>
            <a:lvl7pPr marL="4267093" lvl="6" indent="-507987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7pPr>
            <a:lvl8pPr marL="4876678" lvl="7" indent="-507987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8pPr>
            <a:lvl9pPr marL="5486263" lvl="8" indent="-507987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91769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bottom waves">
  <p:cSld name="Blank bottom waves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oogle Shape;81;p11"/>
          <p:cNvGrpSpPr/>
          <p:nvPr/>
        </p:nvGrpSpPr>
        <p:grpSpPr>
          <a:xfrm>
            <a:off x="-17569" y="4777815"/>
            <a:ext cx="12209857" cy="2080183"/>
            <a:chOff x="187960" y="1453515"/>
            <a:chExt cx="3861435" cy="1568450"/>
          </a:xfrm>
        </p:grpSpPr>
        <p:sp>
          <p:nvSpPr>
            <p:cNvPr id="82" name="Google Shape;82;p11"/>
            <p:cNvSpPr/>
            <p:nvPr/>
          </p:nvSpPr>
          <p:spPr>
            <a:xfrm>
              <a:off x="187960" y="1453515"/>
              <a:ext cx="3860800" cy="1568450"/>
            </a:xfrm>
            <a:custGeom>
              <a:avLst/>
              <a:gdLst/>
              <a:ahLst/>
              <a:cxnLst/>
              <a:rect l="l" t="t" r="r" b="b"/>
              <a:pathLst>
                <a:path w="3860800" h="1568450" extrusionOk="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83" name="Google Shape;83;p11"/>
            <p:cNvSpPr/>
            <p:nvPr/>
          </p:nvSpPr>
          <p:spPr>
            <a:xfrm>
              <a:off x="187960" y="2182495"/>
              <a:ext cx="3860800" cy="838200"/>
            </a:xfrm>
            <a:custGeom>
              <a:avLst/>
              <a:gdLst/>
              <a:ahLst/>
              <a:cxnLst/>
              <a:rect l="l" t="t" r="r" b="b"/>
              <a:pathLst>
                <a:path w="3860800" h="838200" extrusionOk="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84" name="Google Shape;84;p11"/>
            <p:cNvSpPr/>
            <p:nvPr/>
          </p:nvSpPr>
          <p:spPr>
            <a:xfrm>
              <a:off x="188595" y="1819275"/>
              <a:ext cx="3860800" cy="1200150"/>
            </a:xfrm>
            <a:custGeom>
              <a:avLst/>
              <a:gdLst/>
              <a:ahLst/>
              <a:cxnLst/>
              <a:rect l="l" t="t" r="r" b="b"/>
              <a:pathLst>
                <a:path w="3860800" h="1200150" extrusionOk="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85" name="Google Shape;85;p1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93385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09AE3-72F8-4176-8AE1-0719CA17A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B1254-5E70-4F8D-A6FA-B4988AA6E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98427-B04A-4C20-B45B-458748566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7A669-F1EE-42D4-A857-4945094BAE00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C7F5C-3089-4433-930E-59FB2C8BD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3D0D5-B5B3-4A8D-BA27-C63CE2E1B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CDE99-46A3-4556-BBDF-255F099E4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617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B37C3-E55F-4FAE-91F1-1486C9604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054511-77CC-45EC-89E1-9C55017630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6B3B95-D302-42AB-A22E-5E467E37B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7A669-F1EE-42D4-A857-4945094BAE00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03451-56AF-43AD-B6B8-4A9148975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67E29-6ED5-42A0-B211-B990E7F37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CDE99-46A3-4556-BBDF-255F099E4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990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C98D1-6BC1-4E4F-B6FE-AD1B7EE7C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A6692-0437-4B52-9ACB-46A9A1BE31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43F977-B37D-4EE3-8427-4483FC1121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744B94-EB01-4B1E-B9F4-48859246E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7A669-F1EE-42D4-A857-4945094BAE00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9DAA85-66D3-4597-9602-A799B92C0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60F7F3-C96D-4363-9F75-80EBC1AF2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CDE99-46A3-4556-BBDF-255F099E4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0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A0A6B-5C0C-4C69-BD06-421C23B85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30AFDE-F3C7-49F9-88F0-E8F9D51C22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72DC6A-1FCD-4ED2-91DD-EDCD15A445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A978E0-1AA5-4300-A16B-3314F6DCF6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01079D-A73F-489F-A08D-CBEBE0591F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CE5634-7362-4155-865C-ACAE7AFB7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7A669-F1EE-42D4-A857-4945094BAE00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3DF88-515B-4E1F-87EF-C0EFD4422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227651-A517-4E8C-9BB1-A28F17011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CDE99-46A3-4556-BBDF-255F099E4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61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08AD6-8F50-4825-B432-0397E7BCB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B39E9C-2D19-4C6E-BB92-C88053B15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7A669-F1EE-42D4-A857-4945094BAE00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763135-2B8F-4C86-B419-1C918C107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F30B17-033A-4BDC-9E0C-ABC0FCDB5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CDE99-46A3-4556-BBDF-255F099E4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358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E07A01-C30B-4044-ADEA-72A24CAC7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7A669-F1EE-42D4-A857-4945094BAE00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513622-111D-4D66-8F39-3D05A9A32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204903-2286-4E36-A076-69947CB75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CDE99-46A3-4556-BBDF-255F099E4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425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32ED1-3E15-4D7A-BF4A-1B546A78B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49632-0483-42B9-A8E0-D4F0AF5D0A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C744F8-5541-40D8-A7EA-14916A85C7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82F92A-492E-4D6F-943A-518DDA28F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7A669-F1EE-42D4-A857-4945094BAE00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48286F-621B-41C8-B680-060643FF0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1D2AE-1A41-49DA-8B52-F3F7D82CB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CDE99-46A3-4556-BBDF-255F099E4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824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ACD10-B072-4809-9346-393E316D0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3D00D3-F7E8-4F7E-8EA6-8B64922FAB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ED015F-E569-40CA-A180-0A94B4E204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1BC9A4-4567-4DFC-A872-17E4D6520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7A669-F1EE-42D4-A857-4945094BAE00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108E4A-351F-4CFC-833B-44D33CDED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FFF24B-5364-4F66-9B3A-D8AF92988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CDE99-46A3-4556-BBDF-255F099E4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799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279ECB-6B86-4928-AD41-69E171E3A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8F4691-2A03-4E7E-8FFF-2DC1B5EB0B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DAB92-0074-4786-A7C3-CA956EE2DE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97A669-F1EE-42D4-A857-4945094BAE00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97B59-5A2A-47AB-821B-F6CA04890F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9A4BC2-FC07-4E6C-A9A3-81702252D6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DCDE99-46A3-4556-BBDF-255F099E48E3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D4217A3-7CCE-4DD8-A79B-A9507D8A5C02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057" y="365125"/>
            <a:ext cx="1203743" cy="45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36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deonaina/software-development-module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asondbaker/infrastructure-class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ource_lines_of_code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hyperlink" Target="https://github.com/jasondbaker/infrastructure-class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SWYqp7iY_Tc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youtube.com/watch?v=uR6G2v_WsRA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gideonaina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hyperlink" Target="https://twitter.com/igideonaina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WtACYmRKQ-U?t=621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 txBox="1">
            <a:spLocks noGrp="1"/>
          </p:cNvSpPr>
          <p:nvPr>
            <p:ph type="ctrTitle"/>
          </p:nvPr>
        </p:nvSpPr>
        <p:spPr>
          <a:xfrm>
            <a:off x="1622907" y="2655800"/>
            <a:ext cx="9434000" cy="1546400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 algn="ctr"/>
            <a:r>
              <a:rPr lang="en-US" b="1" dirty="0"/>
              <a:t>BOOTSTRAP Program</a:t>
            </a:r>
            <a:endParaRPr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C3312F-81D2-43C8-BD1D-25F53C804E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720" y="705047"/>
            <a:ext cx="3142827" cy="17678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1FEBC-D53D-4C6B-99D4-D1B3710A4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Development – S1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FCE33-6B98-4759-AA6A-119A8AB26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Introductory</a:t>
            </a:r>
          </a:p>
          <a:p>
            <a:r>
              <a:rPr lang="en-US" dirty="0"/>
              <a:t>“Appetizer”</a:t>
            </a:r>
          </a:p>
          <a:p>
            <a:r>
              <a:rPr lang="en-US" dirty="0"/>
              <a:t>General Overview Software Development Process</a:t>
            </a:r>
          </a:p>
          <a:p>
            <a:r>
              <a:rPr lang="en-US" dirty="0"/>
              <a:t>Project based</a:t>
            </a:r>
          </a:p>
          <a:p>
            <a:r>
              <a:rPr lang="en-US" dirty="0"/>
              <a:t>Source Control Using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Computer, Connection to internet</a:t>
            </a:r>
          </a:p>
          <a:p>
            <a:r>
              <a:rPr lang="en-US" dirty="0"/>
              <a:t>Teaching Assistants to help</a:t>
            </a:r>
          </a:p>
          <a:p>
            <a:r>
              <a:rPr lang="en-US" dirty="0"/>
              <a:t>Communication on Slack.</a:t>
            </a:r>
          </a:p>
        </p:txBody>
      </p:sp>
    </p:spTree>
    <p:extLst>
      <p:ext uri="{BB962C8B-B14F-4D97-AF65-F5344CB8AC3E}">
        <p14:creationId xmlns:p14="http://schemas.microsoft.com/office/powerpoint/2010/main" val="1974092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983800" y="690033"/>
            <a:ext cx="8046000" cy="9924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r>
              <a:rPr lang="en-US" dirty="0"/>
              <a:t>Software Development – S2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983800" y="1967600"/>
            <a:ext cx="8046000" cy="4057600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r>
              <a:rPr lang="en-US" dirty="0"/>
              <a:t>Course Outline - </a:t>
            </a:r>
            <a:r>
              <a:rPr lang="en-US" dirty="0">
                <a:hlinkClick r:id="rId3"/>
              </a:rPr>
              <a:t>https://github.com/gideonaina/software-development-module</a:t>
            </a:r>
            <a:endParaRPr lang="en-US" dirty="0"/>
          </a:p>
          <a:p>
            <a:endParaRPr lang="en-US" dirty="0"/>
          </a:p>
          <a:p>
            <a:r>
              <a:rPr lang="en-US" dirty="0"/>
              <a:t>Class Structure</a:t>
            </a:r>
          </a:p>
          <a:p>
            <a:pPr lvl="1"/>
            <a:r>
              <a:rPr lang="en-US" dirty="0"/>
              <a:t>Lectures and Hand-on in Class..</a:t>
            </a:r>
          </a:p>
          <a:p>
            <a:pPr lvl="1"/>
            <a:r>
              <a:rPr lang="en-US" dirty="0"/>
              <a:t>Short Videos – Where some explained it best.</a:t>
            </a:r>
          </a:p>
          <a:p>
            <a:pPr lvl="1"/>
            <a:r>
              <a:rPr lang="en-US" dirty="0"/>
              <a:t>Assignment.</a:t>
            </a:r>
          </a:p>
          <a:p>
            <a:endParaRPr lang="en-US" dirty="0"/>
          </a:p>
          <a:p>
            <a:endParaRPr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vert="horz" wrap="square" lIns="0" tIns="0" rIns="0" bIns="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267506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Control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Definition: “Version control, also known as source control, is the </a:t>
            </a:r>
            <a:r>
              <a:rPr lang="en-US" b="1" dirty="0"/>
              <a:t>management of changes to documents</a:t>
            </a:r>
            <a:r>
              <a:rPr lang="en-US" dirty="0"/>
              <a:t>, computer programs, large web sites, and other collections of information.” – </a:t>
            </a:r>
            <a:r>
              <a:rPr lang="en-US" i="1" dirty="0"/>
              <a:t>Wikipedia</a:t>
            </a:r>
          </a:p>
          <a:p>
            <a:endParaRPr lang="en-US" i="1" dirty="0"/>
          </a:p>
          <a:p>
            <a:r>
              <a:rPr lang="en-US" dirty="0"/>
              <a:t>In our class, source control is about maintaining a history of all the changes made to code files.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use source control systems to:</a:t>
            </a:r>
          </a:p>
          <a:p>
            <a:pPr lvl="1"/>
            <a:r>
              <a:rPr lang="en-US" sz="2000" dirty="0"/>
              <a:t>Store and track changes in software source code and application configurations (or most any sort of text-based artifact)</a:t>
            </a:r>
          </a:p>
          <a:p>
            <a:pPr lvl="1"/>
            <a:r>
              <a:rPr lang="en-US" sz="2000" dirty="0"/>
              <a:t>Maintain different releases of software code</a:t>
            </a:r>
          </a:p>
          <a:p>
            <a:pPr lvl="1"/>
            <a:r>
              <a:rPr lang="en-US" sz="2000" dirty="0"/>
              <a:t>Effectively collaborate as a team on a single set of artifacts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800" i="1" dirty="0"/>
              <a:t>Slide Credit – Jason Baker (</a:t>
            </a:r>
            <a:r>
              <a:rPr lang="en-US" sz="1800" i="1" dirty="0">
                <a:hlinkClick r:id="rId2"/>
              </a:rPr>
              <a:t>infrastructure-class</a:t>
            </a:r>
            <a:r>
              <a:rPr lang="en-US" sz="1800" i="1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441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Most popular open source distributed source control management system.</a:t>
            </a:r>
          </a:p>
          <a:p>
            <a:endParaRPr lang="en-US" dirty="0"/>
          </a:p>
          <a:p>
            <a:r>
              <a:rPr lang="en-US" dirty="0"/>
              <a:t>Initially designed by Linus Torvalds (Linux) in 2005.</a:t>
            </a:r>
          </a:p>
          <a:p>
            <a:endParaRPr lang="en-US" dirty="0"/>
          </a:p>
          <a:p>
            <a:r>
              <a:rPr lang="en-US" dirty="0"/>
              <a:t>Goals:</a:t>
            </a:r>
          </a:p>
          <a:p>
            <a:pPr lvl="1"/>
            <a:r>
              <a:rPr lang="en-US" dirty="0"/>
              <a:t>Super fast patching.</a:t>
            </a:r>
          </a:p>
          <a:p>
            <a:pPr lvl="1"/>
            <a:r>
              <a:rPr lang="en-US" dirty="0"/>
              <a:t>Supports one developer or thousands of developers.</a:t>
            </a:r>
          </a:p>
          <a:p>
            <a:pPr lvl="1"/>
            <a:r>
              <a:rPr lang="en-US" dirty="0"/>
              <a:t>Designed from a file-system perspective, not a source control management perspective.</a:t>
            </a:r>
          </a:p>
          <a:p>
            <a:pPr marL="457200" lvl="1" indent="0">
              <a:buNone/>
            </a:pPr>
            <a:endParaRPr lang="en-US" i="1" dirty="0"/>
          </a:p>
          <a:p>
            <a:pPr marL="457200" lvl="1" indent="0">
              <a:buNone/>
            </a:pPr>
            <a:r>
              <a:rPr lang="en-US" sz="3500" b="1" i="1" dirty="0"/>
              <a:t>Git vs </a:t>
            </a:r>
            <a:r>
              <a:rPr lang="en-US" sz="3500" b="1" i="1" dirty="0" err="1"/>
              <a:t>Github</a:t>
            </a:r>
            <a:endParaRPr lang="en-US" sz="3500" b="1" i="1" dirty="0"/>
          </a:p>
          <a:p>
            <a:pPr marL="457200" lvl="1" indent="0">
              <a:buNone/>
            </a:pPr>
            <a:r>
              <a:rPr lang="en-US" dirty="0">
                <a:hlinkClick r:id="rId3"/>
              </a:rPr>
              <a:t>https://en.wikipedia.org/wiki/Source_lines_of_code</a:t>
            </a:r>
            <a:endParaRPr lang="en-US" b="1" i="1" dirty="0"/>
          </a:p>
          <a:p>
            <a:pPr marL="457200" lvl="1" indent="0">
              <a:buNone/>
            </a:pPr>
            <a:endParaRPr lang="en-US" i="1" dirty="0"/>
          </a:p>
          <a:p>
            <a:pPr marL="457200" lvl="1" indent="0">
              <a:buNone/>
            </a:pPr>
            <a:r>
              <a:rPr lang="en-US" sz="1700" i="1" dirty="0"/>
              <a:t>Slide Credit – Jason Baker (</a:t>
            </a:r>
            <a:r>
              <a:rPr lang="en-US" sz="1700" i="1" dirty="0">
                <a:hlinkClick r:id="rId4"/>
              </a:rPr>
              <a:t>infrastructure-class</a:t>
            </a:r>
            <a:r>
              <a:rPr lang="en-US" sz="1700" i="1" dirty="0"/>
              <a:t>)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48434" y="209652"/>
            <a:ext cx="1207987" cy="1207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8740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983800" y="690033"/>
            <a:ext cx="8046000" cy="9924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r>
              <a:rPr lang="en-US" dirty="0"/>
              <a:t>Git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983800" y="1967600"/>
            <a:ext cx="8046000" cy="4057600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 marL="101598" indent="0">
              <a:buNone/>
            </a:pPr>
            <a:r>
              <a:rPr lang="en-US" dirty="0"/>
              <a:t>Terms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Commit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Pull Request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Merge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Branch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Remote Branch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Local branch</a:t>
            </a:r>
          </a:p>
          <a:p>
            <a:endParaRPr lang="en-US" dirty="0"/>
          </a:p>
          <a:p>
            <a:endParaRPr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vert="horz" wrap="square" lIns="0" tIns="0" rIns="0" bIns="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779614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983800" y="690033"/>
            <a:ext cx="8046000" cy="9924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r>
              <a:rPr lang="en-US" dirty="0"/>
              <a:t>Hands On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983800" y="1967600"/>
            <a:ext cx="8046000" cy="4057600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r>
              <a:rPr lang="en-US" dirty="0"/>
              <a:t>Installation, Configuration and Usage</a:t>
            </a:r>
            <a:endParaRPr lang="en-US" dirty="0">
              <a:hlinkClick r:id="rId3"/>
            </a:endParaRPr>
          </a:p>
          <a:p>
            <a:pPr marL="101598" indent="0">
              <a:buNone/>
            </a:pPr>
            <a:r>
              <a:rPr lang="en-US" dirty="0">
                <a:hlinkClick r:id="rId3"/>
              </a:rPr>
              <a:t>https://www.youtube.com/watch?v=SWYqp7iY_Tc</a:t>
            </a:r>
            <a:endParaRPr lang="en-US" dirty="0"/>
          </a:p>
          <a:p>
            <a:endParaRPr lang="en-US" dirty="0"/>
          </a:p>
          <a:p>
            <a:r>
              <a:rPr lang="en-US" dirty="0"/>
              <a:t>Introduction to Git Core Concept</a:t>
            </a:r>
          </a:p>
          <a:p>
            <a:pPr marL="101598" indent="0">
              <a:buNone/>
            </a:pPr>
            <a:r>
              <a:rPr lang="en-US" dirty="0">
                <a:hlinkClick r:id="rId4"/>
              </a:rPr>
              <a:t>https://www.youtube.com/watch?v=uR6G2v_WsRA</a:t>
            </a:r>
            <a:endParaRPr lang="en-US" dirty="0"/>
          </a:p>
          <a:p>
            <a:endParaRPr lang="en-US" dirty="0"/>
          </a:p>
          <a:p>
            <a:endParaRPr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vert="horz" wrap="square" lIns="0" tIns="0" rIns="0" bIns="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18041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983800" y="690033"/>
            <a:ext cx="8046000" cy="9924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r>
              <a:rPr lang="en-US" dirty="0"/>
              <a:t>LINK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983800" y="1967600"/>
            <a:ext cx="8046000" cy="4057600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 marL="101598" indent="0">
              <a:buNone/>
            </a:pPr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https://www.linkedin.com/in/gideonaina/</a:t>
            </a:r>
            <a:endParaRPr lang="en-US" dirty="0"/>
          </a:p>
          <a:p>
            <a:pPr marL="101598" indent="0">
              <a:buNone/>
            </a:pPr>
            <a:endParaRPr lang="en-US" dirty="0"/>
          </a:p>
          <a:p>
            <a:pPr marL="101598" indent="0">
              <a:buNone/>
            </a:pPr>
            <a:endParaRPr lang="en-US" dirty="0"/>
          </a:p>
          <a:p>
            <a:pPr marL="101598" indent="0">
              <a:buNone/>
            </a:pPr>
            <a:endParaRPr lang="en-US" dirty="0"/>
          </a:p>
          <a:p>
            <a:r>
              <a:rPr lang="en-US" dirty="0">
                <a:hlinkClick r:id="rId4"/>
              </a:rPr>
              <a:t>https://twitter.com/igideonaina</a:t>
            </a:r>
            <a:endParaRPr lang="en-US" dirty="0"/>
          </a:p>
          <a:p>
            <a:endParaRPr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vert="horz" wrap="square" lIns="0" tIns="0" rIns="0" bIns="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16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9F08A1-ACA1-4DA7-A81E-AF338876B4B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84" r="20372"/>
          <a:stretch/>
        </p:blipFill>
        <p:spPr>
          <a:xfrm>
            <a:off x="688780" y="2496204"/>
            <a:ext cx="751840" cy="7354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2DCC01-BE57-4529-B0A4-2316231E33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580" y="4495800"/>
            <a:ext cx="695080" cy="563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8317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983800" y="690033"/>
            <a:ext cx="8046000" cy="9924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r>
              <a:rPr lang="en-US" dirty="0"/>
              <a:t>FUNNY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983800" y="1967600"/>
            <a:ext cx="8046000" cy="4057600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r>
              <a:rPr lang="en-US" dirty="0">
                <a:hlinkClick r:id="rId3"/>
              </a:rPr>
              <a:t>https://youtu.be/WtACYmRKQ-U?t=621</a:t>
            </a:r>
            <a:endParaRPr lang="en-US" dirty="0"/>
          </a:p>
          <a:p>
            <a:endParaRPr lang="en-US" dirty="0"/>
          </a:p>
          <a:p>
            <a:endParaRPr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vert="horz" wrap="square" lIns="0" tIns="0" rIns="0" bIns="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79795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30EF7-4BD6-4B58-B7BC-3C8258D54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4" name="explainer-Video-Final">
            <a:hlinkClick r:id="" action="ppaction://media"/>
            <a:extLst>
              <a:ext uri="{FF2B5EF4-FFF2-40B4-BE49-F238E27FC236}">
                <a16:creationId xmlns:a16="http://schemas.microsoft.com/office/drawing/2014/main" id="{57F60CC1-A5C3-4235-B498-40BEACCE300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622989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6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56878-BF8E-4E9D-9CF2-06DBB44D9A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4954" y="1247584"/>
            <a:ext cx="9434000" cy="672656"/>
          </a:xfrm>
        </p:spPr>
        <p:txBody>
          <a:bodyPr/>
          <a:lstStyle/>
          <a:p>
            <a:r>
              <a:rPr lang="en-US" sz="4400" b="1" dirty="0"/>
              <a:t>OUR MISSION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602B081-5FA6-44B9-A487-A5ACEB322823}"/>
              </a:ext>
            </a:extLst>
          </p:cNvPr>
          <p:cNvSpPr txBox="1">
            <a:spLocks/>
          </p:cNvSpPr>
          <p:nvPr/>
        </p:nvSpPr>
        <p:spPr>
          <a:xfrm>
            <a:off x="1978440" y="2655800"/>
            <a:ext cx="9434000" cy="1546400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7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9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84ED293-9B7C-4985-AFAF-85AEEC0B80E6}"/>
              </a:ext>
            </a:extLst>
          </p:cNvPr>
          <p:cNvSpPr txBox="1">
            <a:spLocks/>
          </p:cNvSpPr>
          <p:nvPr/>
        </p:nvSpPr>
        <p:spPr>
          <a:xfrm>
            <a:off x="1978440" y="2156904"/>
            <a:ext cx="9434000" cy="1546400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7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9pPr>
          </a:lstStyle>
          <a:p>
            <a:pPr algn="ctr">
              <a:lnSpc>
                <a:spcPct val="150000"/>
              </a:lnSpc>
            </a:pPr>
            <a:r>
              <a:rPr lang="en-US" sz="3200" dirty="0">
                <a:latin typeface="Arial Rounded MT Bold" panose="020F0704030504030204" pitchFamily="34" charset="0"/>
              </a:rPr>
              <a:t>To improve quality of life for Africa’s youth by investing in them through education, mentoring and job-centric trainings; to empower them to become economically self-sufficient and be positioned to pay it forward.</a:t>
            </a:r>
          </a:p>
          <a:p>
            <a:pPr algn="ctr">
              <a:lnSpc>
                <a:spcPct val="150000"/>
              </a:lnSpc>
            </a:pPr>
            <a:br>
              <a:rPr lang="en-US" sz="3200" dirty="0">
                <a:latin typeface="Arial Rounded MT Bold" panose="020F0704030504030204" pitchFamily="34" charset="0"/>
              </a:rPr>
            </a:br>
            <a:endParaRPr lang="en-US" sz="32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7683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56878-BF8E-4E9D-9CF2-06DBB44D9A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4954" y="1247584"/>
            <a:ext cx="9434000" cy="672656"/>
          </a:xfrm>
        </p:spPr>
        <p:txBody>
          <a:bodyPr/>
          <a:lstStyle/>
          <a:p>
            <a:r>
              <a:rPr lang="en-US" sz="4400" b="1" dirty="0"/>
              <a:t>OUR VISION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602B081-5FA6-44B9-A487-A5ACEB322823}"/>
              </a:ext>
            </a:extLst>
          </p:cNvPr>
          <p:cNvSpPr txBox="1">
            <a:spLocks/>
          </p:cNvSpPr>
          <p:nvPr/>
        </p:nvSpPr>
        <p:spPr>
          <a:xfrm>
            <a:off x="1978440" y="2655800"/>
            <a:ext cx="9434000" cy="1546400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7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9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84ED293-9B7C-4985-AFAF-85AEEC0B80E6}"/>
              </a:ext>
            </a:extLst>
          </p:cNvPr>
          <p:cNvSpPr txBox="1">
            <a:spLocks/>
          </p:cNvSpPr>
          <p:nvPr/>
        </p:nvSpPr>
        <p:spPr>
          <a:xfrm>
            <a:off x="1754954" y="1770824"/>
            <a:ext cx="9434000" cy="1546400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7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9pPr>
          </a:lstStyle>
          <a:p>
            <a:pPr algn="ctr">
              <a:lnSpc>
                <a:spcPct val="150000"/>
              </a:lnSpc>
            </a:pPr>
            <a:endParaRPr lang="en-US" sz="3200" dirty="0">
              <a:latin typeface="Arial Rounded MT Bold" panose="020F070403050403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sz="3200" dirty="0">
                <a:latin typeface="Arial Rounded MT Bold" panose="020F0704030504030204" pitchFamily="34" charset="0"/>
              </a:rPr>
              <a:t>Raising people to drive self-sufficient economies in Africa and providing them with the tools to do so.</a:t>
            </a:r>
          </a:p>
          <a:p>
            <a:pPr algn="ctr">
              <a:lnSpc>
                <a:spcPct val="150000"/>
              </a:lnSpc>
            </a:pPr>
            <a:endParaRPr lang="en-US" sz="3200" dirty="0">
              <a:latin typeface="Arial Rounded MT Bold" panose="020F0704030504030204" pitchFamily="34" charset="0"/>
            </a:endParaRPr>
          </a:p>
          <a:p>
            <a:pPr algn="ctr">
              <a:lnSpc>
                <a:spcPct val="150000"/>
              </a:lnSpc>
            </a:pPr>
            <a:br>
              <a:rPr lang="en-US" sz="3200" dirty="0">
                <a:latin typeface="Arial Rounded MT Bold" panose="020F0704030504030204" pitchFamily="34" charset="0"/>
              </a:rPr>
            </a:br>
            <a:endParaRPr lang="en-US" sz="32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564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56878-BF8E-4E9D-9CF2-06DBB44D9A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5114" y="732408"/>
            <a:ext cx="9434000" cy="672656"/>
          </a:xfrm>
        </p:spPr>
        <p:txBody>
          <a:bodyPr/>
          <a:lstStyle/>
          <a:p>
            <a:r>
              <a:rPr lang="en-US" sz="4400" b="1" dirty="0"/>
              <a:t>The BOOTSTRAP Program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602B081-5FA6-44B9-A487-A5ACEB322823}"/>
              </a:ext>
            </a:extLst>
          </p:cNvPr>
          <p:cNvSpPr txBox="1">
            <a:spLocks/>
          </p:cNvSpPr>
          <p:nvPr/>
        </p:nvSpPr>
        <p:spPr>
          <a:xfrm>
            <a:off x="1978440" y="2655800"/>
            <a:ext cx="9434000" cy="1546400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7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9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84ED293-9B7C-4985-AFAF-85AEEC0B80E6}"/>
              </a:ext>
            </a:extLst>
          </p:cNvPr>
          <p:cNvSpPr txBox="1">
            <a:spLocks/>
          </p:cNvSpPr>
          <p:nvPr/>
        </p:nvSpPr>
        <p:spPr>
          <a:xfrm>
            <a:off x="1978440" y="1659064"/>
            <a:ext cx="9434000" cy="3725736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7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7200"/>
            </a:lvl9pPr>
          </a:lstStyle>
          <a:p>
            <a:pPr algn="ctr">
              <a:lnSpc>
                <a:spcPct val="150000"/>
              </a:lnSpc>
            </a:pPr>
            <a:r>
              <a:rPr lang="en-US" sz="3200" dirty="0">
                <a:latin typeface="Arial Rounded MT Bold" panose="020F0704030504030204" pitchFamily="34" charset="0"/>
              </a:rPr>
              <a:t>* We don’t just provide knowledge and skill.</a:t>
            </a:r>
          </a:p>
          <a:p>
            <a:pPr algn="ctr">
              <a:lnSpc>
                <a:spcPct val="150000"/>
              </a:lnSpc>
            </a:pPr>
            <a:endParaRPr lang="en-US" sz="3200" dirty="0">
              <a:latin typeface="Arial Rounded MT Bold" panose="020F070403050403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sz="3200" dirty="0">
                <a:latin typeface="Arial Rounded MT Bold" panose="020F0704030504030204" pitchFamily="34" charset="0"/>
              </a:rPr>
              <a:t>* Our goal with this program is to create a community of Mentors and Mentees.</a:t>
            </a:r>
          </a:p>
          <a:p>
            <a:pPr algn="ctr">
              <a:lnSpc>
                <a:spcPct val="150000"/>
              </a:lnSpc>
            </a:pPr>
            <a:br>
              <a:rPr lang="en-US" sz="3200" dirty="0">
                <a:latin typeface="Arial Rounded MT Bold" panose="020F0704030504030204" pitchFamily="34" charset="0"/>
              </a:rPr>
            </a:br>
            <a:endParaRPr lang="en-US" sz="32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015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vert="horz" wrap="square" lIns="0" tIns="0" rIns="0" bIns="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6</a:t>
            </a:fld>
            <a:endParaRPr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3B704A0-7ADC-49E6-86D4-EDBEA1607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680" y="202565"/>
            <a:ext cx="10515600" cy="1325563"/>
          </a:xfrm>
        </p:spPr>
        <p:txBody>
          <a:bodyPr/>
          <a:lstStyle/>
          <a:p>
            <a:r>
              <a:rPr lang="en-US" b="1" dirty="0"/>
              <a:t>BIO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E4B3D57-5974-44C1-B668-EAEF5077C2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485" y="3262306"/>
            <a:ext cx="1125855" cy="10624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01C5A06-037F-4599-AE09-98C730EF416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85" r="4518" b="21684"/>
          <a:stretch/>
        </p:blipFill>
        <p:spPr>
          <a:xfrm>
            <a:off x="1311412" y="2209515"/>
            <a:ext cx="2129809" cy="9178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1FE6880-7B61-4134-9ABB-EAD1DC188C1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3" t="26629" r="6249" b="27232"/>
          <a:stretch/>
        </p:blipFill>
        <p:spPr>
          <a:xfrm>
            <a:off x="1296235" y="4638000"/>
            <a:ext cx="2543175" cy="72952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945EDE1-61D2-4E9F-94D9-3B63B6569A5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0375" r="-238" b="8917"/>
          <a:stretch/>
        </p:blipFill>
        <p:spPr>
          <a:xfrm>
            <a:off x="2567823" y="3428789"/>
            <a:ext cx="1633059" cy="729527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55811D5-6988-4098-8179-A6EA8AFC0AE4}"/>
              </a:ext>
            </a:extLst>
          </p:cNvPr>
          <p:cNvSpPr txBox="1">
            <a:spLocks/>
          </p:cNvSpPr>
          <p:nvPr/>
        </p:nvSpPr>
        <p:spPr>
          <a:xfrm>
            <a:off x="5808286" y="1663065"/>
            <a:ext cx="518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B5249A-17B7-4340-ABD4-7D943D024F4E}"/>
              </a:ext>
            </a:extLst>
          </p:cNvPr>
          <p:cNvSpPr txBox="1"/>
          <p:nvPr/>
        </p:nvSpPr>
        <p:spPr>
          <a:xfrm>
            <a:off x="5686612" y="1950101"/>
            <a:ext cx="5136406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University of Ilorin, Ilorin, Nigeria</a:t>
            </a:r>
          </a:p>
          <a:p>
            <a:r>
              <a:rPr lang="en-US" sz="2400" b="1" dirty="0" err="1"/>
              <a:t>B.Eng</a:t>
            </a:r>
            <a:r>
              <a:rPr lang="en-US" sz="2400" b="1" dirty="0"/>
              <a:t> Electrical Engineering.</a:t>
            </a:r>
          </a:p>
          <a:p>
            <a:pPr lvl="1"/>
            <a:endParaRPr lang="en-US" sz="2400" b="1" dirty="0"/>
          </a:p>
          <a:p>
            <a:pPr lvl="1"/>
            <a:endParaRPr lang="en-US" sz="2400" b="1" dirty="0"/>
          </a:p>
          <a:p>
            <a:pPr lvl="1"/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Northern Kentucky University, KY</a:t>
            </a:r>
          </a:p>
          <a:p>
            <a:r>
              <a:rPr lang="en-US" sz="2400" b="1" dirty="0"/>
              <a:t>MSc Information Systems (Informatics)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University of St Thomas, MN</a:t>
            </a:r>
          </a:p>
          <a:p>
            <a:r>
              <a:rPr lang="en-US" sz="2400" b="1" dirty="0"/>
              <a:t>MSc Software Engineering.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7351A9E-57A8-4694-84DC-DEC4CEC651B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27" t="19200" r="12073" b="18948"/>
          <a:stretch/>
        </p:blipFill>
        <p:spPr>
          <a:xfrm>
            <a:off x="7940714" y="1899619"/>
            <a:ext cx="650291" cy="52784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D655561-65AD-4E12-9FCC-C6BB5CE04B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5571" y="3742449"/>
            <a:ext cx="543514" cy="338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196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983800" y="690033"/>
            <a:ext cx="8046000" cy="9924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r>
              <a:rPr lang="en-US" b="1" dirty="0"/>
              <a:t>BIO</a:t>
            </a:r>
            <a:endParaRPr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vert="horz" wrap="square" lIns="0" tIns="0" rIns="0" bIns="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7</a:t>
            </a:fld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8266F0-7A56-45A0-8D81-28FFAC7CAFA8}"/>
              </a:ext>
            </a:extLst>
          </p:cNvPr>
          <p:cNvSpPr/>
          <p:nvPr/>
        </p:nvSpPr>
        <p:spPr>
          <a:xfrm>
            <a:off x="983800" y="2108538"/>
            <a:ext cx="489884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Hobbies 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Watch NBA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Play Tennis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Play Golf</a:t>
            </a:r>
          </a:p>
          <a:p>
            <a:endParaRPr lang="en-US" sz="2800" dirty="0"/>
          </a:p>
          <a:p>
            <a:r>
              <a:rPr lang="en-US" sz="2800" dirty="0"/>
              <a:t>Family</a:t>
            </a:r>
          </a:p>
          <a:p>
            <a:r>
              <a:rPr lang="en-US" sz="2800" dirty="0"/>
              <a:t>Married with one kid (Girl).</a:t>
            </a:r>
          </a:p>
        </p:txBody>
      </p:sp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22C6DE3F-8B96-425C-8CFA-0D093A5280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9426" y="1186233"/>
            <a:ext cx="2447627" cy="435133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6"/>
          <p:cNvSpPr txBox="1">
            <a:spLocks noGrp="1"/>
          </p:cNvSpPr>
          <p:nvPr>
            <p:ph type="subTitle" idx="4294967295"/>
          </p:nvPr>
        </p:nvSpPr>
        <p:spPr>
          <a:xfrm>
            <a:off x="203200" y="545697"/>
            <a:ext cx="10363200" cy="1046400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 marL="0" indent="0">
              <a:spcBef>
                <a:spcPts val="800"/>
              </a:spcBef>
              <a:buNone/>
            </a:pPr>
            <a:r>
              <a:rPr lang="en-US" sz="4000" dirty="0"/>
              <a:t>Special Thanks</a:t>
            </a:r>
            <a:endParaRPr sz="4000" dirty="0"/>
          </a:p>
        </p:txBody>
      </p:sp>
      <p:sp>
        <p:nvSpPr>
          <p:cNvPr id="221" name="Google Shape;221;p26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vert="horz" wrap="square" lIns="0" tIns="0" rIns="0" bIns="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8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2CBB4A-0D31-49FF-80A8-1E4F2DC4745D}"/>
              </a:ext>
            </a:extLst>
          </p:cNvPr>
          <p:cNvSpPr/>
          <p:nvPr/>
        </p:nvSpPr>
        <p:spPr>
          <a:xfrm>
            <a:off x="2296160" y="1666240"/>
            <a:ext cx="7264400" cy="2651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Oriyomi Adepitan - NSBE President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Ayoola Adebowale - 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And Other TAs</a:t>
            </a:r>
          </a:p>
          <a:p>
            <a:endParaRPr lang="en-US" sz="2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983800" y="690033"/>
            <a:ext cx="8046000" cy="9924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r>
              <a:rPr lang="en-US" b="1" dirty="0"/>
              <a:t>Modules</a:t>
            </a:r>
            <a:endParaRPr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vert="horz" wrap="square" lIns="0" tIns="0" rIns="0" bIns="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9</a:t>
            </a:fld>
            <a:endParaRPr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B7DEC7-AFD0-4842-839B-58EBAFC31555}"/>
              </a:ext>
            </a:extLst>
          </p:cNvPr>
          <p:cNvSpPr txBox="1">
            <a:spLocks/>
          </p:cNvSpPr>
          <p:nvPr/>
        </p:nvSpPr>
        <p:spPr>
          <a:xfrm>
            <a:off x="1407160" y="2221865"/>
            <a:ext cx="6410960" cy="3223895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marL="609585" lvl="0" indent="-507987" algn="l" defTabSz="914400" rtl="0" eaLnBrk="1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◦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170" lvl="1" indent="-507987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◦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754" lvl="2" indent="-507987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◦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8339" lvl="3" indent="-507987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7924" lvl="4" indent="-507987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509" lvl="5" indent="-507987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507987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507987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507987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IT Infrastructure and Cloud Computing.</a:t>
            </a:r>
          </a:p>
          <a:p>
            <a:endParaRPr lang="en-US" dirty="0"/>
          </a:p>
          <a:p>
            <a:r>
              <a:rPr lang="en-US" dirty="0"/>
              <a:t>Software Development.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r>
              <a:rPr lang="en-US" dirty="0"/>
              <a:t>Machine Learning.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641F2A-8952-4124-82DC-514243CB0759}"/>
              </a:ext>
            </a:extLst>
          </p:cNvPr>
          <p:cNvSpPr/>
          <p:nvPr/>
        </p:nvSpPr>
        <p:spPr>
          <a:xfrm>
            <a:off x="1407160" y="2307749"/>
            <a:ext cx="309880" cy="35877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F792B3-C2C8-42E3-BD20-27C406335D37}"/>
              </a:ext>
            </a:extLst>
          </p:cNvPr>
          <p:cNvSpPr/>
          <p:nvPr/>
        </p:nvSpPr>
        <p:spPr>
          <a:xfrm>
            <a:off x="1407160" y="4355423"/>
            <a:ext cx="309880" cy="35877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B0B6290-BB45-4BE1-A7D2-52196C8B4BB2}"/>
              </a:ext>
            </a:extLst>
          </p:cNvPr>
          <p:cNvSpPr/>
          <p:nvPr/>
        </p:nvSpPr>
        <p:spPr>
          <a:xfrm>
            <a:off x="1407160" y="3330854"/>
            <a:ext cx="309880" cy="35877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308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821</TotalTime>
  <Words>413</Words>
  <Application>Microsoft Office PowerPoint</Application>
  <PresentationFormat>Widescreen</PresentationFormat>
  <Paragraphs>121</Paragraphs>
  <Slides>17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Arial Rounded MT Bold</vt:lpstr>
      <vt:lpstr>Calibri</vt:lpstr>
      <vt:lpstr>Calibri Light</vt:lpstr>
      <vt:lpstr>Lato Light</vt:lpstr>
      <vt:lpstr>Office Theme</vt:lpstr>
      <vt:lpstr>BOOTSTRAP Program</vt:lpstr>
      <vt:lpstr>Introduction</vt:lpstr>
      <vt:lpstr>OUR MISSION </vt:lpstr>
      <vt:lpstr>OUR VISION </vt:lpstr>
      <vt:lpstr>The BOOTSTRAP Program </vt:lpstr>
      <vt:lpstr>BIO</vt:lpstr>
      <vt:lpstr>BIO</vt:lpstr>
      <vt:lpstr>PowerPoint Presentation</vt:lpstr>
      <vt:lpstr>Modules</vt:lpstr>
      <vt:lpstr>Software Development – S1</vt:lpstr>
      <vt:lpstr>Software Development – S2</vt:lpstr>
      <vt:lpstr>Source Control Management</vt:lpstr>
      <vt:lpstr>Git</vt:lpstr>
      <vt:lpstr>Git</vt:lpstr>
      <vt:lpstr>Hands On</vt:lpstr>
      <vt:lpstr>LINK</vt:lpstr>
      <vt:lpstr>FUNNY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BOOSTRAP Program</dc:title>
  <dc:creator>Gideon Aina</dc:creator>
  <cp:lastModifiedBy>Gideon Aina</cp:lastModifiedBy>
  <cp:revision>18</cp:revision>
  <dcterms:created xsi:type="dcterms:W3CDTF">2019-09-06T23:17:57Z</dcterms:created>
  <dcterms:modified xsi:type="dcterms:W3CDTF">2019-09-07T12:59:49Z</dcterms:modified>
</cp:coreProperties>
</file>

<file path=docProps/thumbnail.jpeg>
</file>